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90" y="-7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146396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353789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295953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39115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110408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131575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110124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217120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392221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308665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A8D62-B958-4C91-BF55-52FF9178B76B}" type="datetimeFigureOut">
              <a:rPr lang="en-US" smtClean="0"/>
              <a:pPr/>
              <a:t>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243095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A8D62-B958-4C91-BF55-52FF9178B76B}" type="datetimeFigureOut">
              <a:rPr lang="en-US" smtClean="0"/>
              <a:pPr/>
              <a:t>2/9/2011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CAA92-BEA4-4A21-877F-0FA7FB8A1150}" type="slidenum">
              <a:rPr lang="en-US" smtClean="0"/>
              <a:pPr/>
              <a:t>‹#›</a:t>
            </a:fld>
            <a:endParaRPr lang="en-US" dirty="0"/>
          </a:p>
        </p:txBody>
      </p:sp>
    </p:spTree>
    <p:extLst>
      <p:ext uri="{BB962C8B-B14F-4D97-AF65-F5344CB8AC3E}">
        <p14:creationId xmlns:p14="http://schemas.microsoft.com/office/powerpoint/2010/main" xmlns="" val="49861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Mable-Glob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746" y="212501"/>
            <a:ext cx="59436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52400" y="1219200"/>
            <a:ext cx="7772400" cy="1470025"/>
          </a:xfrm>
        </p:spPr>
        <p:txBody>
          <a:bodyPr/>
          <a:lstStyle/>
          <a:p>
            <a:r>
              <a:rPr lang="en-US" dirty="0" smtClean="0">
                <a:solidFill>
                  <a:schemeClr val="bg1"/>
                </a:solidFill>
              </a:rPr>
              <a:t>The Power of </a:t>
            </a:r>
            <a:br>
              <a:rPr lang="en-US" dirty="0" smtClean="0">
                <a:solidFill>
                  <a:schemeClr val="bg1"/>
                </a:solidFill>
              </a:rPr>
            </a:br>
            <a:r>
              <a:rPr lang="en-US" dirty="0" smtClean="0">
                <a:solidFill>
                  <a:schemeClr val="bg1"/>
                </a:solidFill>
              </a:rPr>
              <a:t>Remote Sensing</a:t>
            </a:r>
            <a:endParaRPr lang="en-US" dirty="0">
              <a:solidFill>
                <a:schemeClr val="bg1"/>
              </a:solidFill>
            </a:endParaRPr>
          </a:p>
        </p:txBody>
      </p:sp>
      <p:sp>
        <p:nvSpPr>
          <p:cNvPr id="3" name="Subtitle 2"/>
          <p:cNvSpPr>
            <a:spLocks noGrp="1"/>
          </p:cNvSpPr>
          <p:nvPr>
            <p:ph type="subTitle" idx="1"/>
          </p:nvPr>
        </p:nvSpPr>
        <p:spPr>
          <a:xfrm>
            <a:off x="6705600" y="1143000"/>
            <a:ext cx="2057400" cy="5029200"/>
          </a:xfrm>
        </p:spPr>
        <p:txBody>
          <a:bodyPr>
            <a:normAutofit fontScale="70000" lnSpcReduction="20000"/>
          </a:bodyPr>
          <a:lstStyle/>
          <a:p>
            <a:r>
              <a:rPr lang="en-US" sz="2800" dirty="0" smtClean="0">
                <a:solidFill>
                  <a:srgbClr val="0070C0"/>
                </a:solidFill>
              </a:rPr>
              <a:t>Images captured by National Aeronautics and Space Administration (NASA) satellites tell us about the Earth. At the University of New Hampshire, scientists use NASA images to answer questions about our planet. Maple Watch students can help.</a:t>
            </a:r>
            <a:endParaRPr lang="en-US" sz="2800" dirty="0">
              <a:solidFill>
                <a:srgbClr val="0070C0"/>
              </a:solidFill>
            </a:endParaRPr>
          </a:p>
        </p:txBody>
      </p:sp>
    </p:spTree>
    <p:extLst>
      <p:ext uri="{BB962C8B-B14F-4D97-AF65-F5344CB8AC3E}">
        <p14:creationId xmlns:p14="http://schemas.microsoft.com/office/powerpoint/2010/main" xmlns="" val="399425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00637"/>
            <a:ext cx="3886200" cy="3200400"/>
          </a:xfrm>
        </p:spPr>
        <p:txBody>
          <a:bodyPr/>
          <a:lstStyle/>
          <a:p>
            <a:r>
              <a:rPr lang="en-US" dirty="0" smtClean="0"/>
              <a:t>Sugar Maples</a:t>
            </a:r>
            <a:br>
              <a:rPr lang="en-US" dirty="0" smtClean="0"/>
            </a:br>
            <a:r>
              <a:rPr lang="en-US" dirty="0" smtClean="0"/>
              <a:t> Are Managed!</a:t>
            </a:r>
            <a:endParaRPr lang="en-US" dirty="0"/>
          </a:p>
        </p:txBody>
      </p:sp>
      <p:sp>
        <p:nvSpPr>
          <p:cNvPr id="3" name="Subtitle 2"/>
          <p:cNvSpPr>
            <a:spLocks noGrp="1"/>
          </p:cNvSpPr>
          <p:nvPr>
            <p:ph type="subTitle" idx="1"/>
          </p:nvPr>
        </p:nvSpPr>
        <p:spPr>
          <a:xfrm>
            <a:off x="1295400" y="4572000"/>
            <a:ext cx="6400800" cy="1752600"/>
          </a:xfrm>
        </p:spPr>
        <p:txBody>
          <a:bodyPr>
            <a:normAutofit fontScale="85000" lnSpcReduction="20000"/>
          </a:bodyPr>
          <a:lstStyle/>
          <a:p>
            <a:r>
              <a:rPr lang="en-US" dirty="0" smtClean="0">
                <a:solidFill>
                  <a:schemeClr val="tx1"/>
                </a:solidFill>
              </a:rPr>
              <a:t>New England’s sugar maples are one of the few deciduous trees foresters and landowners manage as a monoculture. We could see a 30 meter pixel, 50 acres or 200 acres of sugar maples from space!</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1400" y="304800"/>
            <a:ext cx="4978400" cy="3733800"/>
          </a:xfrm>
          <a:prstGeom prst="rect">
            <a:avLst/>
          </a:prstGeom>
        </p:spPr>
      </p:pic>
    </p:spTree>
    <p:extLst>
      <p:ext uri="{BB962C8B-B14F-4D97-AF65-F5344CB8AC3E}">
        <p14:creationId xmlns:p14="http://schemas.microsoft.com/office/powerpoint/2010/main" xmlns="" val="1515030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03275"/>
            <a:ext cx="7772400" cy="1470025"/>
          </a:xfrm>
        </p:spPr>
        <p:txBody>
          <a:bodyPr/>
          <a:lstStyle/>
          <a:p>
            <a:r>
              <a:rPr lang="en-US" dirty="0" smtClean="0"/>
              <a:t>Help Monitor Maple Health</a:t>
            </a:r>
            <a:endParaRPr lang="en-US" dirty="0"/>
          </a:p>
        </p:txBody>
      </p:sp>
      <p:sp>
        <p:nvSpPr>
          <p:cNvPr id="3" name="Subtitle 2"/>
          <p:cNvSpPr>
            <a:spLocks noGrp="1"/>
          </p:cNvSpPr>
          <p:nvPr>
            <p:ph type="subTitle" idx="1"/>
          </p:nvPr>
        </p:nvSpPr>
        <p:spPr>
          <a:xfrm>
            <a:off x="533400" y="2362200"/>
            <a:ext cx="4419600" cy="3352800"/>
          </a:xfrm>
        </p:spPr>
        <p:txBody>
          <a:bodyPr>
            <a:normAutofit fontScale="85000" lnSpcReduction="20000"/>
          </a:bodyPr>
          <a:lstStyle/>
          <a:p>
            <a:r>
              <a:rPr lang="en-US" dirty="0" smtClean="0">
                <a:solidFill>
                  <a:schemeClr val="tx1"/>
                </a:solidFill>
              </a:rPr>
              <a:t>The UNH team invites you to help monitor the health of sugar maples. Are our trees healthy? Or is something causing stress? Our studies of a few trees in a dozen sugar bushes in New Hampshire might help us “see” maple health all over New England. </a:t>
            </a:r>
            <a:endParaRPr lang="en-US" dirty="0">
              <a:solidFill>
                <a:schemeClr val="tx1"/>
              </a:solidFill>
            </a:endParaRPr>
          </a:p>
        </p:txBody>
      </p:sp>
      <p:pic>
        <p:nvPicPr>
          <p:cNvPr id="4" name="Picture 3" descr="Isabel.JPG"/>
          <p:cNvPicPr>
            <a:picLocks noChangeAspect="1"/>
          </p:cNvPicPr>
          <p:nvPr/>
        </p:nvPicPr>
        <p:blipFill>
          <a:blip r:embed="rId2" cstate="print"/>
          <a:stretch>
            <a:fillRect/>
          </a:stretch>
        </p:blipFill>
        <p:spPr>
          <a:xfrm>
            <a:off x="457200" y="304800"/>
            <a:ext cx="1476375" cy="1968500"/>
          </a:xfrm>
          <a:prstGeom prst="rect">
            <a:avLst/>
          </a:prstGeom>
        </p:spPr>
      </p:pic>
      <p:pic>
        <p:nvPicPr>
          <p:cNvPr id="5" name="Picture 4" descr="5Sugarbush-9-27-00-TM(chs"/>
          <p:cNvPicPr>
            <a:picLocks noChangeAspect="1" noChangeArrowheads="1"/>
          </p:cNvPicPr>
          <p:nvPr/>
        </p:nvPicPr>
        <p:blipFill>
          <a:blip r:embed="rId3" cstate="print"/>
          <a:srcRect/>
          <a:stretch>
            <a:fillRect/>
          </a:stretch>
        </p:blipFill>
        <p:spPr bwMode="auto">
          <a:xfrm>
            <a:off x="5029200" y="2057400"/>
            <a:ext cx="3359285" cy="3832225"/>
          </a:xfrm>
          <a:prstGeom prst="rect">
            <a:avLst/>
          </a:prstGeom>
          <a:noFill/>
          <a:ln w="9525">
            <a:solidFill>
              <a:schemeClr val="tx1"/>
            </a:solidFill>
          </a:ln>
        </p:spPr>
      </p:pic>
    </p:spTree>
    <p:extLst>
      <p:ext uri="{BB962C8B-B14F-4D97-AF65-F5344CB8AC3E}">
        <p14:creationId xmlns:p14="http://schemas.microsoft.com/office/powerpoint/2010/main" xmlns="" val="368858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smtClean="0"/>
              <a:t>For Example….</a:t>
            </a:r>
            <a:endParaRPr lang="en-US" dirty="0"/>
          </a:p>
        </p:txBody>
      </p:sp>
      <p:sp>
        <p:nvSpPr>
          <p:cNvPr id="3" name="Subtitle 2"/>
          <p:cNvSpPr>
            <a:spLocks noGrp="1"/>
          </p:cNvSpPr>
          <p:nvPr>
            <p:ph type="subTitle" idx="1"/>
          </p:nvPr>
        </p:nvSpPr>
        <p:spPr>
          <a:xfrm>
            <a:off x="381000" y="1676400"/>
            <a:ext cx="1828800" cy="3962400"/>
          </a:xfrm>
        </p:spPr>
        <p:txBody>
          <a:bodyPr>
            <a:normAutofit fontScale="70000" lnSpcReduction="20000"/>
          </a:bodyPr>
          <a:lstStyle/>
          <a:p>
            <a:r>
              <a:rPr lang="en-US" dirty="0" smtClean="0">
                <a:solidFill>
                  <a:schemeClr val="accent1">
                    <a:lumMod val="75000"/>
                  </a:schemeClr>
                </a:solidFill>
              </a:rPr>
              <a:t>Climate change scientists tell us that volcanoes can cool our planet. The blue line shows the cooling caused by volcanoes in the past 130 years.</a:t>
            </a:r>
            <a:endParaRPr lang="en-US" dirty="0">
              <a:solidFill>
                <a:schemeClr val="accent1">
                  <a:lumMod val="75000"/>
                </a:schemeClr>
              </a:solidFill>
            </a:endParaRPr>
          </a:p>
        </p:txBody>
      </p:sp>
      <p:pic>
        <p:nvPicPr>
          <p:cNvPr id="4" name="Picture 2" descr="globalClimateDrive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1676400"/>
            <a:ext cx="6417759"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3396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Eyjafjallajokull: Cool Us?</a:t>
            </a:r>
            <a:endParaRPr lang="en-US" dirty="0"/>
          </a:p>
        </p:txBody>
      </p:sp>
      <p:sp>
        <p:nvSpPr>
          <p:cNvPr id="3" name="Rectangle 3"/>
          <p:cNvSpPr txBox="1">
            <a:spLocks noChangeArrowheads="1"/>
          </p:cNvSpPr>
          <p:nvPr/>
        </p:nvSpPr>
        <p:spPr>
          <a:xfrm>
            <a:off x="3200400" y="6400800"/>
            <a:ext cx="5029200" cy="45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400" dirty="0" smtClean="0"/>
              <a:t>MODIS of volcanic plume over Europe, NASA/MODIS Rapid Response Team, 4/15/10.</a:t>
            </a:r>
            <a:endParaRPr lang="en-US" sz="1400" dirty="0"/>
          </a:p>
        </p:txBody>
      </p:sp>
      <p:pic>
        <p:nvPicPr>
          <p:cNvPr id="4" name="Picture 4" descr="iceland-volcano-100416-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066800"/>
            <a:ext cx="7134225" cy="5181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52400" y="1295400"/>
            <a:ext cx="1600200" cy="3477875"/>
          </a:xfrm>
          <a:prstGeom prst="rect">
            <a:avLst/>
          </a:prstGeom>
          <a:noFill/>
        </p:spPr>
        <p:txBody>
          <a:bodyPr wrap="square" rtlCol="0">
            <a:spAutoFit/>
          </a:bodyPr>
          <a:lstStyle/>
          <a:p>
            <a:r>
              <a:rPr lang="en-US" sz="2000" dirty="0" smtClean="0"/>
              <a:t>In April 2010, a volcano erupted in Iceland. The plume of smoke from the volcano blew across the North Atlantic into Europe.</a:t>
            </a:r>
            <a:endParaRPr lang="en-US" sz="2000" dirty="0"/>
          </a:p>
        </p:txBody>
      </p:sp>
    </p:spTree>
    <p:extLst>
      <p:ext uri="{BB962C8B-B14F-4D97-AF65-F5344CB8AC3E}">
        <p14:creationId xmlns:p14="http://schemas.microsoft.com/office/powerpoint/2010/main" xmlns="" val="113568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ela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99315" y="609600"/>
            <a:ext cx="7620000"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5"/>
          <p:cNvSpPr txBox="1">
            <a:spLocks noChangeArrowheads="1"/>
          </p:cNvSpPr>
          <p:nvPr/>
        </p:nvSpPr>
        <p:spPr bwMode="auto">
          <a:xfrm>
            <a:off x="2286000" y="6324600"/>
            <a:ext cx="510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dirty="0"/>
              <a:t>NASA from Aqua satellite 4-17-10.</a:t>
            </a:r>
          </a:p>
        </p:txBody>
      </p:sp>
      <p:sp>
        <p:nvSpPr>
          <p:cNvPr id="7" name="Rectangle 3"/>
          <p:cNvSpPr txBox="1">
            <a:spLocks noChangeArrowheads="1"/>
          </p:cNvSpPr>
          <p:nvPr/>
        </p:nvSpPr>
        <p:spPr>
          <a:xfrm>
            <a:off x="152400" y="1905000"/>
            <a:ext cx="1828800" cy="4648200"/>
          </a:xfrm>
          <a:prstGeom prst="rect">
            <a:avLst/>
          </a:prstGeom>
          <a:solidFill>
            <a:schemeClr val="accent3">
              <a:lumMod val="20000"/>
              <a:lumOff val="8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Tx/>
              <a:buNone/>
            </a:pPr>
            <a:r>
              <a:rPr lang="en-US" sz="1800" dirty="0" smtClean="0"/>
              <a:t>Icelandic volcano Laki, 1783, was observed by Benjamin Franklin, American ambassador to Europe, to cool climate. It altered monsoon patterns and caused drought in Egypt and India. (Andrea Thompson, livescience.com, 4/16/10.)</a:t>
            </a:r>
            <a:endParaRPr lang="en-US" sz="1800" dirty="0"/>
          </a:p>
        </p:txBody>
      </p:sp>
      <p:sp>
        <p:nvSpPr>
          <p:cNvPr id="8" name="TextBox 7"/>
          <p:cNvSpPr txBox="1"/>
          <p:nvPr/>
        </p:nvSpPr>
        <p:spPr>
          <a:xfrm>
            <a:off x="1066800" y="228600"/>
            <a:ext cx="6781800" cy="461665"/>
          </a:xfrm>
          <a:prstGeom prst="rect">
            <a:avLst/>
          </a:prstGeom>
          <a:noFill/>
        </p:spPr>
        <p:txBody>
          <a:bodyPr wrap="square" rtlCol="0">
            <a:spAutoFit/>
          </a:bodyPr>
          <a:lstStyle/>
          <a:p>
            <a:r>
              <a:rPr lang="en-US" sz="2400" dirty="0" smtClean="0"/>
              <a:t>Historically, Iceland’s Volcanoes Cooled the Planet!</a:t>
            </a:r>
            <a:endParaRPr lang="en-US" sz="2400" dirty="0"/>
          </a:p>
        </p:txBody>
      </p:sp>
    </p:spTree>
    <p:extLst>
      <p:ext uri="{BB962C8B-B14F-4D97-AF65-F5344CB8AC3E}">
        <p14:creationId xmlns:p14="http://schemas.microsoft.com/office/powerpoint/2010/main" xmlns="" val="283698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Too Small? For Now.</a:t>
            </a:r>
            <a:endParaRPr lang="en-US" dirty="0"/>
          </a:p>
        </p:txBody>
      </p:sp>
      <p:sp>
        <p:nvSpPr>
          <p:cNvPr id="3" name="Rectangle 3"/>
          <p:cNvSpPr txBox="1">
            <a:spLocks noChangeArrowheads="1"/>
          </p:cNvSpPr>
          <p:nvPr/>
        </p:nvSpPr>
        <p:spPr>
          <a:xfrm>
            <a:off x="685800" y="1981200"/>
            <a:ext cx="20574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sz="1600" dirty="0" smtClean="0"/>
              <a:t>Eyjafjallajokull was not big enough.</a:t>
            </a:r>
          </a:p>
          <a:p>
            <a:pPr>
              <a:lnSpc>
                <a:spcPct val="90000"/>
              </a:lnSpc>
              <a:buFontTx/>
              <a:buNone/>
            </a:pPr>
            <a:endParaRPr lang="en-US" sz="1600" dirty="0"/>
          </a:p>
          <a:p>
            <a:pPr>
              <a:lnSpc>
                <a:spcPct val="90000"/>
              </a:lnSpc>
              <a:buFontTx/>
              <a:buNone/>
            </a:pPr>
            <a:r>
              <a:rPr lang="en-US" sz="1600" dirty="0" smtClean="0"/>
              <a:t>100 times smaller than Mt. St. Helens (British Geological Survey)</a:t>
            </a:r>
          </a:p>
          <a:p>
            <a:pPr>
              <a:lnSpc>
                <a:spcPct val="90000"/>
              </a:lnSpc>
              <a:buFontTx/>
              <a:buNone/>
            </a:pPr>
            <a:r>
              <a:rPr lang="en-US" sz="1600" dirty="0" smtClean="0"/>
              <a:t>Pinatubo was 10 times bigger than Mt. St. Helens.</a:t>
            </a:r>
          </a:p>
          <a:p>
            <a:pPr>
              <a:lnSpc>
                <a:spcPct val="90000"/>
              </a:lnSpc>
              <a:buFontTx/>
              <a:buNone/>
            </a:pPr>
            <a:r>
              <a:rPr lang="en-US" sz="1600" dirty="0" smtClean="0"/>
              <a:t>Eyjafjallajokull spewing ash only 20,000 to 35,000 feet, not into stratosphere.</a:t>
            </a:r>
          </a:p>
        </p:txBody>
      </p:sp>
      <p:pic>
        <p:nvPicPr>
          <p:cNvPr id="4" name="Picture 4" descr="icelandvolcano-cp-8489326cb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1676400"/>
            <a:ext cx="5907088" cy="36210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5"/>
          <p:cNvSpPr txBox="1">
            <a:spLocks noChangeArrowheads="1"/>
          </p:cNvSpPr>
          <p:nvPr/>
        </p:nvSpPr>
        <p:spPr bwMode="auto">
          <a:xfrm>
            <a:off x="2971800" y="5410200"/>
            <a:ext cx="3733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dirty="0"/>
              <a:t>CBC-CA news, 4/17/10</a:t>
            </a:r>
          </a:p>
        </p:txBody>
      </p:sp>
    </p:spTree>
    <p:extLst>
      <p:ext uri="{BB962C8B-B14F-4D97-AF65-F5344CB8AC3E}">
        <p14:creationId xmlns:p14="http://schemas.microsoft.com/office/powerpoint/2010/main" xmlns="" val="207938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But Look at That Smoke!</a:t>
            </a:r>
            <a:endParaRPr lang="en-US" dirty="0"/>
          </a:p>
        </p:txBody>
      </p:sp>
      <p:sp>
        <p:nvSpPr>
          <p:cNvPr id="3" name="Rectangle 3"/>
          <p:cNvSpPr txBox="1">
            <a:spLocks noChangeArrowheads="1"/>
          </p:cNvSpPr>
          <p:nvPr/>
        </p:nvSpPr>
        <p:spPr>
          <a:xfrm>
            <a:off x="457200" y="5638800"/>
            <a:ext cx="76962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Tx/>
              <a:buNone/>
            </a:pPr>
            <a:r>
              <a:rPr lang="en-US" sz="1800" dirty="0" smtClean="0"/>
              <a:t>Normal view at left is enriched with thermal infrared at right. Silica-rich ash shows as red. Ice-laden plume is blue. No yellow, an indicator of sulphur, is visible although it may be there. (NASA)  The chemicals in a smoke plume can be identified from space.</a:t>
            </a:r>
            <a:endParaRPr lang="en-US" sz="1800" dirty="0"/>
          </a:p>
        </p:txBody>
      </p:sp>
      <p:pic>
        <p:nvPicPr>
          <p:cNvPr id="4" name="Picture 4" descr="445262main_Eyjaf20100416-67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784225"/>
            <a:ext cx="7753350" cy="4779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1486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386" y="228600"/>
            <a:ext cx="7772400" cy="1470025"/>
          </a:xfrm>
        </p:spPr>
        <p:txBody>
          <a:bodyPr/>
          <a:lstStyle/>
          <a:p>
            <a:r>
              <a:rPr lang="en-US" dirty="0" smtClean="0"/>
              <a:t>What Else Can Satellites See?</a:t>
            </a:r>
            <a:endParaRPr lang="en-US" dirty="0"/>
          </a:p>
        </p:txBody>
      </p:sp>
      <p:sp>
        <p:nvSpPr>
          <p:cNvPr id="3" name="Subtitle 2"/>
          <p:cNvSpPr>
            <a:spLocks noGrp="1"/>
          </p:cNvSpPr>
          <p:nvPr>
            <p:ph type="subTitle" idx="1"/>
          </p:nvPr>
        </p:nvSpPr>
        <p:spPr>
          <a:xfrm>
            <a:off x="381000" y="1924318"/>
            <a:ext cx="1905000" cy="4038600"/>
          </a:xfrm>
        </p:spPr>
        <p:txBody>
          <a:bodyPr>
            <a:normAutofit fontScale="62500" lnSpcReduction="20000"/>
          </a:bodyPr>
          <a:lstStyle/>
          <a:p>
            <a:r>
              <a:rPr lang="en-US" dirty="0" smtClean="0">
                <a:solidFill>
                  <a:schemeClr val="tx1"/>
                </a:solidFill>
              </a:rPr>
              <a:t>Looking down on Earth from 500 miles up, Landsat and MODIS remote sensors see the top of our forest, the canopy!</a:t>
            </a:r>
          </a:p>
          <a:p>
            <a:r>
              <a:rPr lang="en-US" dirty="0" smtClean="0">
                <a:solidFill>
                  <a:schemeClr val="tx1"/>
                </a:solidFill>
              </a:rPr>
              <a:t>Hyperspectral monitors give us detailed photographs, like the one at right.</a:t>
            </a:r>
            <a:endParaRPr lang="en-US" dirty="0">
              <a:solidFill>
                <a:schemeClr val="tx1"/>
              </a:solidFill>
            </a:endParaRPr>
          </a:p>
        </p:txBody>
      </p:sp>
      <p:pic>
        <p:nvPicPr>
          <p:cNvPr id="4" name="Picture 2" descr="foliage_pic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2438400" y="1828800"/>
            <a:ext cx="6237288"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81044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11 in Julywith6.JPG"/>
          <p:cNvPicPr>
            <a:picLocks noChangeAspect="1"/>
          </p:cNvPicPr>
          <p:nvPr/>
        </p:nvPicPr>
        <p:blipFill>
          <a:blip r:embed="rId2" cstate="print"/>
          <a:stretch>
            <a:fillRect/>
          </a:stretch>
        </p:blipFill>
        <p:spPr>
          <a:xfrm>
            <a:off x="2895600" y="1371600"/>
            <a:ext cx="5791200" cy="4343400"/>
          </a:xfrm>
          <a:prstGeom prst="rect">
            <a:avLst/>
          </a:prstGeom>
        </p:spPr>
      </p:pic>
      <p:sp>
        <p:nvSpPr>
          <p:cNvPr id="3" name="TextBox 2"/>
          <p:cNvSpPr txBox="1"/>
          <p:nvPr/>
        </p:nvSpPr>
        <p:spPr>
          <a:xfrm>
            <a:off x="609600" y="304800"/>
            <a:ext cx="8077200" cy="646331"/>
          </a:xfrm>
          <a:prstGeom prst="rect">
            <a:avLst/>
          </a:prstGeom>
          <a:noFill/>
        </p:spPr>
        <p:txBody>
          <a:bodyPr wrap="square" rtlCol="0">
            <a:spAutoFit/>
          </a:bodyPr>
          <a:lstStyle/>
          <a:p>
            <a:r>
              <a:rPr lang="en-US" sz="3600" dirty="0" smtClean="0"/>
              <a:t>Spectral Measures Report on Leaf Health</a:t>
            </a:r>
            <a:endParaRPr lang="en-US" sz="3600" dirty="0"/>
          </a:p>
        </p:txBody>
      </p:sp>
      <p:sp>
        <p:nvSpPr>
          <p:cNvPr id="4" name="TextBox 3"/>
          <p:cNvSpPr txBox="1"/>
          <p:nvPr/>
        </p:nvSpPr>
        <p:spPr>
          <a:xfrm>
            <a:off x="609600" y="1447800"/>
            <a:ext cx="1981200" cy="3693319"/>
          </a:xfrm>
          <a:prstGeom prst="rect">
            <a:avLst/>
          </a:prstGeom>
          <a:noFill/>
        </p:spPr>
        <p:txBody>
          <a:bodyPr wrap="square" rtlCol="0">
            <a:spAutoFit/>
          </a:bodyPr>
          <a:lstStyle/>
          <a:p>
            <a:r>
              <a:rPr lang="en-US" dirty="0" smtClean="0"/>
              <a:t>In the Forest Watch laboratory at UNH, a spectrometer measures leaf and needle health. The readings tell us:</a:t>
            </a:r>
          </a:p>
          <a:p>
            <a:pPr marL="285750" indent="-285750">
              <a:buFont typeface="Arial" pitchFamily="34" charset="0"/>
              <a:buChar char="•"/>
            </a:pPr>
            <a:r>
              <a:rPr lang="en-US" dirty="0" smtClean="0"/>
              <a:t>Chlorophyll content</a:t>
            </a:r>
          </a:p>
          <a:p>
            <a:pPr marL="285750" indent="-285750">
              <a:buFont typeface="Arial" pitchFamily="34" charset="0"/>
              <a:buChar char="•"/>
            </a:pPr>
            <a:r>
              <a:rPr lang="en-US" dirty="0" smtClean="0"/>
              <a:t>Water content</a:t>
            </a:r>
          </a:p>
          <a:p>
            <a:pPr marL="285750" indent="-285750">
              <a:buFont typeface="Arial" pitchFamily="34" charset="0"/>
              <a:buChar char="•"/>
            </a:pPr>
            <a:r>
              <a:rPr lang="en-US" dirty="0" smtClean="0"/>
              <a:t>Age and general health</a:t>
            </a:r>
          </a:p>
          <a:p>
            <a:endParaRPr lang="en-US" dirty="0"/>
          </a:p>
        </p:txBody>
      </p:sp>
    </p:spTree>
    <p:extLst>
      <p:ext uri="{BB962C8B-B14F-4D97-AF65-F5344CB8AC3E}">
        <p14:creationId xmlns:p14="http://schemas.microsoft.com/office/powerpoint/2010/main" xmlns="" val="2128019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676400" y="2329429"/>
            <a:ext cx="5715000" cy="4205479"/>
          </a:xfrm>
          <a:prstGeom prst="rect">
            <a:avLst/>
          </a:prstGeom>
          <a:noFill/>
          <a:ln w="9525">
            <a:noFill/>
            <a:miter lim="800000"/>
            <a:headEnd/>
            <a:tailEnd/>
          </a:ln>
          <a:effectLst/>
        </p:spPr>
      </p:pic>
      <p:sp>
        <p:nvSpPr>
          <p:cNvPr id="5" name="TextBox 4"/>
          <p:cNvSpPr txBox="1"/>
          <p:nvPr/>
        </p:nvSpPr>
        <p:spPr>
          <a:xfrm>
            <a:off x="457200" y="513547"/>
            <a:ext cx="4419600" cy="1815882"/>
          </a:xfrm>
          <a:prstGeom prst="rect">
            <a:avLst/>
          </a:prstGeom>
          <a:noFill/>
        </p:spPr>
        <p:txBody>
          <a:bodyPr wrap="square" rtlCol="0">
            <a:spAutoFit/>
          </a:bodyPr>
          <a:lstStyle/>
          <a:p>
            <a:r>
              <a:rPr lang="en-US" sz="2800" dirty="0" smtClean="0"/>
              <a:t>Light Reflected from A Few Leaves </a:t>
            </a:r>
          </a:p>
          <a:p>
            <a:r>
              <a:rPr lang="en-US" sz="2800" dirty="0" smtClean="0"/>
              <a:t>Is the Same As Light Reflected from A Forest</a:t>
            </a:r>
            <a:endParaRPr lang="en-US" sz="2800" dirty="0"/>
          </a:p>
        </p:txBody>
      </p:sp>
      <p:sp>
        <p:nvSpPr>
          <p:cNvPr id="6" name="TextBox 5"/>
          <p:cNvSpPr txBox="1"/>
          <p:nvPr/>
        </p:nvSpPr>
        <p:spPr>
          <a:xfrm>
            <a:off x="5029200" y="298104"/>
            <a:ext cx="3733800" cy="2031325"/>
          </a:xfrm>
          <a:prstGeom prst="rect">
            <a:avLst/>
          </a:prstGeom>
          <a:noFill/>
        </p:spPr>
        <p:txBody>
          <a:bodyPr wrap="square" rtlCol="0">
            <a:spAutoFit/>
          </a:bodyPr>
          <a:lstStyle/>
          <a:p>
            <a:r>
              <a:rPr lang="en-US" dirty="0" smtClean="0"/>
              <a:t>Hypothesis: Identification of stress on sugar maple sites with anatomical and spectral measures will correlate with TM5/4, a water stress index, and NDVI, biomass index, as interpreted from Landsat imagery of sugar maple monocultures.</a:t>
            </a:r>
            <a:endParaRPr lang="en-US" dirty="0"/>
          </a:p>
        </p:txBody>
      </p:sp>
    </p:spTree>
    <p:extLst>
      <p:ext uri="{BB962C8B-B14F-4D97-AF65-F5344CB8AC3E}">
        <p14:creationId xmlns:p14="http://schemas.microsoft.com/office/powerpoint/2010/main" xmlns="" val="3328368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518</Words>
  <Application>Microsoft Office PowerPoint</Application>
  <PresentationFormat>On-screen Show (4:3)</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Power of  Remote Sensing</vt:lpstr>
      <vt:lpstr>For Example….</vt:lpstr>
      <vt:lpstr>Slide 3</vt:lpstr>
      <vt:lpstr>Slide 4</vt:lpstr>
      <vt:lpstr>Slide 5</vt:lpstr>
      <vt:lpstr>Slide 6</vt:lpstr>
      <vt:lpstr>What Else Can Satellites See?</vt:lpstr>
      <vt:lpstr>Slide 8</vt:lpstr>
      <vt:lpstr>Slide 9</vt:lpstr>
      <vt:lpstr>Sugar Maples  Are Managed!</vt:lpstr>
      <vt:lpstr>Help Monitor Maple Health</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Remote Sensing</dc:title>
  <dc:creator>Monty</dc:creator>
  <cp:lastModifiedBy>martha</cp:lastModifiedBy>
  <cp:revision>5</cp:revision>
  <dcterms:created xsi:type="dcterms:W3CDTF">2011-02-07T11:51:16Z</dcterms:created>
  <dcterms:modified xsi:type="dcterms:W3CDTF">2011-02-09T16:56:36Z</dcterms:modified>
</cp:coreProperties>
</file>